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4367" r:id="rId1"/>
    <p:sldMasterId id="2147484379" r:id="rId2"/>
    <p:sldMasterId id="2147484391" r:id="rId3"/>
  </p:sldMasterIdLst>
  <p:notesMasterIdLst>
    <p:notesMasterId r:id="rId13"/>
  </p:notesMasterIdLst>
  <p:sldIdLst>
    <p:sldId id="300" r:id="rId4"/>
    <p:sldId id="259" r:id="rId5"/>
    <p:sldId id="295" r:id="rId6"/>
    <p:sldId id="257" r:id="rId7"/>
    <p:sldId id="296" r:id="rId8"/>
    <p:sldId id="297" r:id="rId9"/>
    <p:sldId id="298" r:id="rId10"/>
    <p:sldId id="299" r:id="rId11"/>
    <p:sldId id="294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EC0"/>
    <a:srgbClr val="DF8873"/>
    <a:srgbClr val="99CB38"/>
    <a:srgbClr val="7DD4A9"/>
    <a:srgbClr val="549E39"/>
    <a:srgbClr val="63A537"/>
    <a:srgbClr val="5B9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>
      <p:cViewPr varScale="1">
        <p:scale>
          <a:sx n="150" d="100"/>
          <a:sy n="150" d="100"/>
        </p:scale>
        <p:origin x="39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A9141-F31E-4101-A2D3-92281829A08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6CE66-1C5B-40AC-8EBA-C8FD549DE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362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68468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 defTabSz="685800"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D57F1E4F-1CFF-5643-939E-217C01CDF565}" type="slidenum">
              <a:rPr lang="en-US" smtClean="0">
                <a:solidFill>
                  <a:srgbClr val="000000"/>
                </a:solidFill>
              </a:rPr>
              <a:pPr defTabSz="685800"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48177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 defTabSz="685800"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D57F1E4F-1CFF-5643-939E-217C01CDF565}" type="slidenum">
              <a:rPr lang="en-US" smtClean="0">
                <a:solidFill>
                  <a:srgbClr val="000000"/>
                </a:solidFill>
              </a:rPr>
              <a:pPr defTabSz="685800"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45242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065212"/>
            <a:ext cx="3886200" cy="735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43100"/>
            <a:ext cx="3200400" cy="876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31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22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203450"/>
            <a:ext cx="3886200" cy="681038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453357"/>
            <a:ext cx="3886200" cy="750094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1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00100"/>
            <a:ext cx="2019300" cy="226298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800100"/>
            <a:ext cx="2019300" cy="226298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57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7556"/>
            <a:ext cx="2020094" cy="31988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087438"/>
            <a:ext cx="2020094" cy="1975644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767556"/>
            <a:ext cx="2020888" cy="31988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087438"/>
            <a:ext cx="2020888" cy="1975644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80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2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35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5"/>
            <a:ext cx="1504157" cy="58102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36525"/>
            <a:ext cx="2555875" cy="292655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17550"/>
            <a:ext cx="1504157" cy="2345532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2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 defTabSz="685800"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D57F1E4F-1CFF-5643-939E-217C01CDF565}" type="slidenum">
              <a:rPr lang="en-US" smtClean="0">
                <a:solidFill>
                  <a:srgbClr val="000000"/>
                </a:solidFill>
              </a:rPr>
              <a:pPr defTabSz="685800"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22281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2400300"/>
            <a:ext cx="2743200" cy="283369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306388"/>
            <a:ext cx="2743200" cy="2057400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2683669"/>
            <a:ext cx="2743200" cy="402431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11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14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37319"/>
            <a:ext cx="1028700" cy="292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37319"/>
            <a:ext cx="3009900" cy="292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54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253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936" indent="0" algn="ctr">
              <a:buNone/>
              <a:defRPr sz="844"/>
            </a:lvl2pPr>
            <a:lvl3pPr marL="385872" indent="0" algn="ctr">
              <a:buNone/>
              <a:defRPr sz="760"/>
            </a:lvl3pPr>
            <a:lvl4pPr marL="578808" indent="0" algn="ctr">
              <a:buNone/>
              <a:defRPr sz="675"/>
            </a:lvl4pPr>
            <a:lvl5pPr marL="771745" indent="0" algn="ctr">
              <a:buNone/>
              <a:defRPr sz="675"/>
            </a:lvl5pPr>
            <a:lvl6pPr marL="964681" indent="0" algn="ctr">
              <a:buNone/>
              <a:defRPr sz="675"/>
            </a:lvl6pPr>
            <a:lvl7pPr marL="1157617" indent="0" algn="ctr">
              <a:buNone/>
              <a:defRPr sz="675"/>
            </a:lvl7pPr>
            <a:lvl8pPr marL="1350553" indent="0" algn="ctr">
              <a:buNone/>
              <a:defRPr sz="675"/>
            </a:lvl8pPr>
            <a:lvl9pPr marL="1543489" indent="0" algn="ctr">
              <a:buNone/>
              <a:defRPr sz="67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185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7682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253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/>
                </a:solidFill>
              </a:defRPr>
            </a:lvl1pPr>
            <a:lvl2pPr marL="192936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872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80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74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68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617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55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48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4774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841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936" indent="0">
              <a:buNone/>
              <a:defRPr sz="844" b="1"/>
            </a:lvl2pPr>
            <a:lvl3pPr marL="385872" indent="0">
              <a:buNone/>
              <a:defRPr sz="760" b="1"/>
            </a:lvl3pPr>
            <a:lvl4pPr marL="578808" indent="0">
              <a:buNone/>
              <a:defRPr sz="675" b="1"/>
            </a:lvl4pPr>
            <a:lvl5pPr marL="771745" indent="0">
              <a:buNone/>
              <a:defRPr sz="675" b="1"/>
            </a:lvl5pPr>
            <a:lvl6pPr marL="964681" indent="0">
              <a:buNone/>
              <a:defRPr sz="675" b="1"/>
            </a:lvl6pPr>
            <a:lvl7pPr marL="1157617" indent="0">
              <a:buNone/>
              <a:defRPr sz="675" b="1"/>
            </a:lvl7pPr>
            <a:lvl8pPr marL="1350553" indent="0">
              <a:buNone/>
              <a:defRPr sz="675" b="1"/>
            </a:lvl8pPr>
            <a:lvl9pPr marL="1543489" indent="0">
              <a:buNone/>
              <a:defRPr sz="67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936" indent="0">
              <a:buNone/>
              <a:defRPr sz="844" b="1"/>
            </a:lvl2pPr>
            <a:lvl3pPr marL="385872" indent="0">
              <a:buNone/>
              <a:defRPr sz="760" b="1"/>
            </a:lvl3pPr>
            <a:lvl4pPr marL="578808" indent="0">
              <a:buNone/>
              <a:defRPr sz="675" b="1"/>
            </a:lvl4pPr>
            <a:lvl5pPr marL="771745" indent="0">
              <a:buNone/>
              <a:defRPr sz="675" b="1"/>
            </a:lvl5pPr>
            <a:lvl6pPr marL="964681" indent="0">
              <a:buNone/>
              <a:defRPr sz="675" b="1"/>
            </a:lvl6pPr>
            <a:lvl7pPr marL="1157617" indent="0">
              <a:buNone/>
              <a:defRPr sz="675" b="1"/>
            </a:lvl7pPr>
            <a:lvl8pPr marL="1350553" indent="0">
              <a:buNone/>
              <a:defRPr sz="675" b="1"/>
            </a:lvl8pPr>
            <a:lvl9pPr marL="1543489" indent="0">
              <a:buNone/>
              <a:defRPr sz="67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816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0685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56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>
                <a:solidFill>
                  <a:srgbClr val="000000"/>
                </a:solidFill>
              </a:rPr>
              <a:pPr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1337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1350"/>
            </a:lvl1pPr>
            <a:lvl2pPr>
              <a:defRPr sz="1182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675"/>
            </a:lvl1pPr>
            <a:lvl2pPr marL="192936" indent="0">
              <a:buNone/>
              <a:defRPr sz="591"/>
            </a:lvl2pPr>
            <a:lvl3pPr marL="385872" indent="0">
              <a:buNone/>
              <a:defRPr sz="506"/>
            </a:lvl3pPr>
            <a:lvl4pPr marL="578808" indent="0">
              <a:buNone/>
              <a:defRPr sz="422"/>
            </a:lvl4pPr>
            <a:lvl5pPr marL="771745" indent="0">
              <a:buNone/>
              <a:defRPr sz="422"/>
            </a:lvl5pPr>
            <a:lvl6pPr marL="964681" indent="0">
              <a:buNone/>
              <a:defRPr sz="422"/>
            </a:lvl6pPr>
            <a:lvl7pPr marL="1157617" indent="0">
              <a:buNone/>
              <a:defRPr sz="422"/>
            </a:lvl7pPr>
            <a:lvl8pPr marL="1350553" indent="0">
              <a:buNone/>
              <a:defRPr sz="422"/>
            </a:lvl8pPr>
            <a:lvl9pPr marL="1543489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5947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1350"/>
            </a:lvl1pPr>
            <a:lvl2pPr marL="192936" indent="0">
              <a:buNone/>
              <a:defRPr sz="1182"/>
            </a:lvl2pPr>
            <a:lvl3pPr marL="385872" indent="0">
              <a:buNone/>
              <a:defRPr sz="1013"/>
            </a:lvl3pPr>
            <a:lvl4pPr marL="578808" indent="0">
              <a:buNone/>
              <a:defRPr sz="844"/>
            </a:lvl4pPr>
            <a:lvl5pPr marL="771745" indent="0">
              <a:buNone/>
              <a:defRPr sz="844"/>
            </a:lvl5pPr>
            <a:lvl6pPr marL="964681" indent="0">
              <a:buNone/>
              <a:defRPr sz="844"/>
            </a:lvl6pPr>
            <a:lvl7pPr marL="1157617" indent="0">
              <a:buNone/>
              <a:defRPr sz="844"/>
            </a:lvl7pPr>
            <a:lvl8pPr marL="1350553" indent="0">
              <a:buNone/>
              <a:defRPr sz="844"/>
            </a:lvl8pPr>
            <a:lvl9pPr marL="1543489" indent="0">
              <a:buNone/>
              <a:defRPr sz="84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675"/>
            </a:lvl1pPr>
            <a:lvl2pPr marL="192936" indent="0">
              <a:buNone/>
              <a:defRPr sz="591"/>
            </a:lvl2pPr>
            <a:lvl3pPr marL="385872" indent="0">
              <a:buNone/>
              <a:defRPr sz="506"/>
            </a:lvl3pPr>
            <a:lvl4pPr marL="578808" indent="0">
              <a:buNone/>
              <a:defRPr sz="422"/>
            </a:lvl4pPr>
            <a:lvl5pPr marL="771745" indent="0">
              <a:buNone/>
              <a:defRPr sz="422"/>
            </a:lvl5pPr>
            <a:lvl6pPr marL="964681" indent="0">
              <a:buNone/>
              <a:defRPr sz="422"/>
            </a:lvl6pPr>
            <a:lvl7pPr marL="1157617" indent="0">
              <a:buNone/>
              <a:defRPr sz="422"/>
            </a:lvl7pPr>
            <a:lvl8pPr marL="1350553" indent="0">
              <a:buNone/>
              <a:defRPr sz="422"/>
            </a:lvl8pPr>
            <a:lvl9pPr marL="1543489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410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6688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66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 defTabSz="685800"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D57F1E4F-1CFF-5643-939E-217C01CDF565}" type="slidenum">
              <a:rPr lang="en-US" smtClean="0">
                <a:solidFill>
                  <a:srgbClr val="000000"/>
                </a:solidFill>
              </a:rPr>
              <a:pPr defTabSz="685800"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407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 defTabSz="685800"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D57F1E4F-1CFF-5643-939E-217C01CDF565}" type="slidenum">
              <a:rPr lang="en-US" smtClean="0">
                <a:solidFill>
                  <a:srgbClr val="000000"/>
                </a:solidFill>
              </a:rPr>
              <a:pPr defTabSz="685800"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5302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31902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032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pPr defTabSz="685800"/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 defTabSz="685800"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defTabSz="6858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defTabSz="685800"/>
            <a:fld id="{D57F1E4F-1CFF-5643-939E-217C01CDF565}" type="slidenum">
              <a:rPr lang="en-US" smtClean="0">
                <a:solidFill>
                  <a:srgbClr val="000000"/>
                </a:solidFill>
              </a:rPr>
              <a:pPr defTabSz="685800"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8178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>
                <a:solidFill>
                  <a:srgbClr val="000000"/>
                </a:solidFill>
              </a:rPr>
              <a:pPr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000000"/>
                </a:solidFill>
              </a:rPr>
              <a:pPr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0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3989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pPr defTabSz="685800"/>
            <a:fld id="{09B482E8-6E0E-1B4F-B1FD-C69DB9E858D9}" type="datetimeFigureOut">
              <a:rPr lang="en-US" smtClean="0">
                <a:solidFill>
                  <a:srgbClr val="000000"/>
                </a:solidFill>
              </a:rPr>
              <a:pPr defTabSz="685800"/>
              <a:t>10/9/2024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pPr defTabSz="6858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defTabSz="685800"/>
            <a:fld id="{D57F1E4F-1CFF-5643-939E-217C01CDF565}" type="slidenum">
              <a:rPr lang="en-US" smtClean="0">
                <a:solidFill>
                  <a:srgbClr val="000000"/>
                </a:solidFill>
              </a:rPr>
              <a:pPr defTabSz="685800"/>
              <a:t>‹nº›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29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00100"/>
            <a:ext cx="4114800" cy="226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1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  <p:sldLayoutId id="2147484389" r:id="rId10"/>
    <p:sldLayoutId id="214748439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350D0-0F3E-4E9A-9A59-6216F2EA35FA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ED87D-FB57-4EE4-862E-1522EF9B0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23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txStyles>
    <p:titleStyle>
      <a:lvl1pPr algn="l" defTabSz="385872" rtl="0" eaLnBrk="1" latinLnBrk="0" hangingPunct="1">
        <a:lnSpc>
          <a:spcPct val="90000"/>
        </a:lnSpc>
        <a:spcBef>
          <a:spcPct val="0"/>
        </a:spcBef>
        <a:buNone/>
        <a:defRPr sz="18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68" indent="-96468" algn="l" defTabSz="38587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2" kern="1200">
          <a:solidFill>
            <a:schemeClr val="tx1"/>
          </a:solidFill>
          <a:latin typeface="+mn-lt"/>
          <a:ea typeface="+mn-ea"/>
          <a:cs typeface="+mn-cs"/>
        </a:defRPr>
      </a:lvl1pPr>
      <a:lvl2pPr marL="289404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340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277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8213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1149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4085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7021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957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936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872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808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745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681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617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553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489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>
            <a:extLst>
              <a:ext uri="{FF2B5EF4-FFF2-40B4-BE49-F238E27FC236}">
                <a16:creationId xmlns:a16="http://schemas.microsoft.com/office/drawing/2014/main" id="{8BF19A42-AE45-481D-BDE4-E27DCC22BC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t="15858" r="52267" b="10809"/>
          <a:stretch/>
        </p:blipFill>
        <p:spPr>
          <a:xfrm>
            <a:off x="5310578" y="9525"/>
            <a:ext cx="3833422" cy="5133975"/>
          </a:xfrm>
          <a:prstGeom prst="rect">
            <a:avLst/>
          </a:prstGeom>
        </p:spPr>
      </p:pic>
      <p:sp>
        <p:nvSpPr>
          <p:cNvPr id="7" name="Freeform 7"/>
          <p:cNvSpPr/>
          <p:nvPr/>
        </p:nvSpPr>
        <p:spPr>
          <a:xfrm>
            <a:off x="407355" y="2992526"/>
            <a:ext cx="227296" cy="227296"/>
          </a:xfrm>
          <a:custGeom>
            <a:avLst/>
            <a:gdLst/>
            <a:ahLst/>
            <a:cxnLst/>
            <a:rect l="l" t="t" r="r" b="b"/>
            <a:pathLst>
              <a:path w="454592" h="454592">
                <a:moveTo>
                  <a:pt x="0" y="0"/>
                </a:moveTo>
                <a:lnTo>
                  <a:pt x="454592" y="0"/>
                </a:lnTo>
                <a:lnTo>
                  <a:pt x="454592" y="454593"/>
                </a:lnTo>
                <a:lnTo>
                  <a:pt x="0" y="45459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293707" y="280244"/>
            <a:ext cx="454592" cy="468213"/>
          </a:xfrm>
          <a:custGeom>
            <a:avLst/>
            <a:gdLst/>
            <a:ahLst/>
            <a:cxnLst/>
            <a:rect l="l" t="t" r="r" b="b"/>
            <a:pathLst>
              <a:path w="909184" h="936426">
                <a:moveTo>
                  <a:pt x="0" y="0"/>
                </a:moveTo>
                <a:lnTo>
                  <a:pt x="909184" y="0"/>
                </a:lnTo>
                <a:lnTo>
                  <a:pt x="909184" y="936426"/>
                </a:lnTo>
                <a:lnTo>
                  <a:pt x="0" y="93642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5613815" y="1552538"/>
            <a:ext cx="2774609" cy="2774609"/>
          </a:xfrm>
          <a:custGeom>
            <a:avLst/>
            <a:gdLst/>
            <a:ahLst/>
            <a:cxnLst/>
            <a:rect l="l" t="t" r="r" b="b"/>
            <a:pathLst>
              <a:path w="5549218" h="5549218">
                <a:moveTo>
                  <a:pt x="0" y="0"/>
                </a:moveTo>
                <a:lnTo>
                  <a:pt x="5549218" y="0"/>
                </a:lnTo>
                <a:lnTo>
                  <a:pt x="5549218" y="5549218"/>
                </a:lnTo>
                <a:lnTo>
                  <a:pt x="0" y="554921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2691020" y="3952529"/>
            <a:ext cx="715863" cy="836342"/>
          </a:xfrm>
          <a:custGeom>
            <a:avLst/>
            <a:gdLst/>
            <a:ahLst/>
            <a:cxnLst/>
            <a:rect l="l" t="t" r="r" b="b"/>
            <a:pathLst>
              <a:path w="1431725" h="1672684">
                <a:moveTo>
                  <a:pt x="0" y="0"/>
                </a:moveTo>
                <a:lnTo>
                  <a:pt x="1431725" y="0"/>
                </a:lnTo>
                <a:lnTo>
                  <a:pt x="1431725" y="1672684"/>
                </a:lnTo>
                <a:lnTo>
                  <a:pt x="0" y="167268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r="-177787"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405552" y="3994600"/>
            <a:ext cx="708031" cy="752202"/>
          </a:xfrm>
          <a:custGeom>
            <a:avLst/>
            <a:gdLst/>
            <a:ahLst/>
            <a:cxnLst/>
            <a:rect l="l" t="t" r="r" b="b"/>
            <a:pathLst>
              <a:path w="1416061" h="1504403">
                <a:moveTo>
                  <a:pt x="0" y="0"/>
                </a:moveTo>
                <a:lnTo>
                  <a:pt x="1416061" y="0"/>
                </a:lnTo>
                <a:lnTo>
                  <a:pt x="1416061" y="1504402"/>
                </a:lnTo>
                <a:lnTo>
                  <a:pt x="0" y="1504402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839047" y="397641"/>
            <a:ext cx="5526118" cy="2205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34"/>
              </a:lnSpc>
              <a:spcBef>
                <a:spcPct val="0"/>
              </a:spcBef>
            </a:pPr>
            <a:r>
              <a:rPr lang="en-US" sz="1400" b="1" dirty="0" err="1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Encontro</a:t>
            </a:r>
            <a:r>
              <a:rPr lang="en-US" sz="1400" b="1" dirty="0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 da </a:t>
            </a:r>
            <a:r>
              <a:rPr lang="en-US" sz="1400" b="1" dirty="0" err="1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Pós-Graduação</a:t>
            </a:r>
            <a:r>
              <a:rPr lang="en-US" sz="1400" b="1" dirty="0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em</a:t>
            </a:r>
            <a:r>
              <a:rPr lang="en-US" sz="1400" b="1" dirty="0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Tecnologia</a:t>
            </a:r>
            <a:r>
              <a:rPr lang="en-US" sz="1400" b="1" dirty="0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 de Alimentos - EPGTA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6029559" y="3660971"/>
            <a:ext cx="1926817" cy="4407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64"/>
              </a:lnSpc>
            </a:pPr>
            <a:r>
              <a:rPr lang="en-US" sz="1260" b="1" dirty="0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Limoeiro do Norte - CE</a:t>
            </a:r>
          </a:p>
          <a:p>
            <a:pPr algn="ctr">
              <a:lnSpc>
                <a:spcPts val="1764"/>
              </a:lnSpc>
              <a:spcBef>
                <a:spcPct val="0"/>
              </a:spcBef>
            </a:pPr>
            <a:r>
              <a:rPr lang="en-US" sz="1260" b="1" dirty="0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2024</a:t>
            </a:r>
          </a:p>
        </p:txBody>
      </p:sp>
      <p:sp>
        <p:nvSpPr>
          <p:cNvPr id="14" name="Freeform 14"/>
          <p:cNvSpPr/>
          <p:nvPr/>
        </p:nvSpPr>
        <p:spPr>
          <a:xfrm>
            <a:off x="3984319" y="3952529"/>
            <a:ext cx="844204" cy="836342"/>
          </a:xfrm>
          <a:custGeom>
            <a:avLst/>
            <a:gdLst/>
            <a:ahLst/>
            <a:cxnLst/>
            <a:rect l="l" t="t" r="r" b="b"/>
            <a:pathLst>
              <a:path w="1688408" h="1672684">
                <a:moveTo>
                  <a:pt x="0" y="0"/>
                </a:moveTo>
                <a:lnTo>
                  <a:pt x="1688408" y="0"/>
                </a:lnTo>
                <a:lnTo>
                  <a:pt x="1688408" y="1672684"/>
                </a:lnTo>
                <a:lnTo>
                  <a:pt x="0" y="167268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135556"/>
            </a:stretch>
          </a:blipFill>
        </p:spPr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03E8C811-F708-490E-BE74-F2AEAABDB960}"/>
              </a:ext>
            </a:extLst>
          </p:cNvPr>
          <p:cNvSpPr txBox="1">
            <a:spLocks/>
          </p:cNvSpPr>
          <p:nvPr/>
        </p:nvSpPr>
        <p:spPr>
          <a:xfrm>
            <a:off x="407355" y="1016691"/>
            <a:ext cx="5206460" cy="124462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b="1" cap="all" dirty="0">
                <a:solidFill>
                  <a:schemeClr val="tx1"/>
                </a:solidFill>
                <a:latin typeface="Trebuchet MS" panose="020B0603020202020204" pitchFamily="34" charset="0"/>
                <a:cs typeface="Times New Roman" pitchFamily="18" charset="0"/>
              </a:rPr>
              <a:t>Manual de orientação para o uso adequado do </a:t>
            </a:r>
            <a:r>
              <a:rPr lang="pt-BR" sz="2000" b="1" cap="all" dirty="0" err="1">
                <a:solidFill>
                  <a:schemeClr val="tx1"/>
                </a:solidFill>
                <a:latin typeface="Trebuchet MS" panose="020B0603020202020204" pitchFamily="34" charset="0"/>
                <a:cs typeface="Times New Roman" pitchFamily="18" charset="0"/>
              </a:rPr>
              <a:t>template</a:t>
            </a:r>
            <a:r>
              <a:rPr lang="pt-BR" sz="2000" b="1" cap="all" dirty="0">
                <a:solidFill>
                  <a:schemeClr val="tx1"/>
                </a:solidFill>
                <a:latin typeface="Trebuchet MS" panose="020B060302020202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127F34F1-1B88-4E90-84E1-587087DE4404}"/>
              </a:ext>
            </a:extLst>
          </p:cNvPr>
          <p:cNvSpPr txBox="1">
            <a:spLocks/>
          </p:cNvSpPr>
          <p:nvPr/>
        </p:nvSpPr>
        <p:spPr>
          <a:xfrm>
            <a:off x="689067" y="2992527"/>
            <a:ext cx="4675927" cy="299304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171450" indent="-17145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1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200" u="sng" dirty="0">
                <a:latin typeface="Trebuchet MS" panose="020B0603020202020204" pitchFamily="34" charset="0"/>
                <a:cs typeface="Times New Roman" pitchFamily="18" charset="0"/>
              </a:rPr>
              <a:t>Comissão Científica do EPGTA </a:t>
            </a:r>
          </a:p>
        </p:txBody>
      </p:sp>
    </p:spTree>
    <p:extLst>
      <p:ext uri="{BB962C8B-B14F-4D97-AF65-F5344CB8AC3E}">
        <p14:creationId xmlns:p14="http://schemas.microsoft.com/office/powerpoint/2010/main" val="59915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94EB7B39-21AC-4BC4-9727-48ED85F662ED}"/>
              </a:ext>
            </a:extLst>
          </p:cNvPr>
          <p:cNvSpPr txBox="1"/>
          <p:nvPr/>
        </p:nvSpPr>
        <p:spPr>
          <a:xfrm>
            <a:off x="377534" y="771550"/>
            <a:ext cx="8388932" cy="4032448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defTabSz="108905" eaLnBrk="0" fontAlgn="base" hangingPunct="0">
              <a:lnSpc>
                <a:spcPct val="120000"/>
              </a:lnSpc>
            </a:pPr>
            <a:r>
              <a:rPr lang="pt-BR" altLang="pt-BR" sz="1400" b="1" dirty="0">
                <a:solidFill>
                  <a:prstClr val="black"/>
                </a:solidFill>
                <a:latin typeface="Trebuchet"/>
              </a:rPr>
              <a:t>Nomes Científicos</a:t>
            </a:r>
            <a:endParaRPr lang="pt-BR" altLang="pt-BR" sz="1400" dirty="0">
              <a:solidFill>
                <a:prstClr val="black"/>
              </a:solidFill>
              <a:latin typeface="Trebuchet"/>
            </a:endParaRPr>
          </a:p>
          <a:p>
            <a:pPr defTabSz="108905" eaLnBrk="0" fontAlgn="base" hangingPunct="0">
              <a:lnSpc>
                <a:spcPct val="120000"/>
              </a:lnSpc>
            </a:pPr>
            <a:r>
              <a:rPr lang="pt-BR" altLang="pt-BR" sz="1400" dirty="0">
                <a:solidFill>
                  <a:prstClr val="black"/>
                </a:solidFill>
                <a:latin typeface="Trebuchet"/>
              </a:rPr>
              <a:t>Devem ser destacados em itálico, por exemplo: </a:t>
            </a:r>
            <a:r>
              <a:rPr lang="pt-BR" altLang="pt-BR" sz="1400" i="1" dirty="0">
                <a:solidFill>
                  <a:prstClr val="black"/>
                </a:solidFill>
                <a:latin typeface="Trebuchet"/>
              </a:rPr>
              <a:t>Scientific Name</a:t>
            </a:r>
          </a:p>
          <a:p>
            <a:pPr defTabSz="108905" eaLnBrk="0" fontAlgn="base" hangingPunct="0">
              <a:lnSpc>
                <a:spcPct val="120000"/>
              </a:lnSpc>
            </a:pPr>
            <a:r>
              <a:rPr lang="pt-BR" altLang="pt-BR" sz="1400" b="1" dirty="0">
                <a:solidFill>
                  <a:prstClr val="black"/>
                </a:solidFill>
                <a:latin typeface="Trebuchet"/>
              </a:rPr>
              <a:t>Corpo do Texto</a:t>
            </a:r>
            <a:endParaRPr lang="pt-BR" altLang="pt-BR" sz="1400" dirty="0">
              <a:solidFill>
                <a:prstClr val="black"/>
              </a:solidFill>
              <a:latin typeface="Trebuchet"/>
            </a:endParaRPr>
          </a:p>
          <a:p>
            <a:pPr defTabSz="108905" eaLnBrk="0" fontAlgn="base" hangingPunct="0">
              <a:lnSpc>
                <a:spcPct val="120000"/>
              </a:lnSpc>
            </a:pPr>
            <a:r>
              <a:rPr lang="pt-BR" altLang="pt-BR" sz="1400" dirty="0">
                <a:solidFill>
                  <a:prstClr val="black"/>
                </a:solidFill>
                <a:latin typeface="Trebuchet"/>
              </a:rPr>
              <a:t>Fonte: Trebuchet MS, tamanho mínimo 14</a:t>
            </a:r>
          </a:p>
          <a:p>
            <a:pPr defTabSz="54453">
              <a:lnSpc>
                <a:spcPct val="120000"/>
              </a:lnSpc>
            </a:pPr>
            <a:r>
              <a:rPr lang="pt-BR" sz="1400" b="1" dirty="0">
                <a:solidFill>
                  <a:prstClr val="black"/>
                </a:solidFill>
                <a:latin typeface="Trebuchet"/>
              </a:rPr>
              <a:t>Agradecimentos (opcional)</a:t>
            </a:r>
          </a:p>
          <a:p>
            <a:pPr defTabSz="54453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prstClr val="black"/>
                </a:solidFill>
                <a:latin typeface="Trebuchet"/>
              </a:rPr>
              <a:t>Na seção de agradecimentos, você pode mencionar as instituições e/ou, órgãos de fomento que contribuíram diretamente para a realização da pesquisa</a:t>
            </a:r>
          </a:p>
          <a:p>
            <a:pPr defTabSz="54453">
              <a:lnSpc>
                <a:spcPct val="120000"/>
              </a:lnSpc>
            </a:pPr>
            <a:endParaRPr lang="pt-BR" sz="1400" b="1" dirty="0">
              <a:solidFill>
                <a:prstClr val="black"/>
              </a:solidFill>
              <a:latin typeface="Trebuchet"/>
            </a:endParaRPr>
          </a:p>
          <a:p>
            <a:pPr defTabSz="54453">
              <a:lnSpc>
                <a:spcPct val="120000"/>
              </a:lnSpc>
            </a:pPr>
            <a:r>
              <a:rPr lang="pt-BR" sz="1400" b="1" dirty="0">
                <a:solidFill>
                  <a:prstClr val="black"/>
                </a:solidFill>
                <a:latin typeface="Trebuchet"/>
              </a:rPr>
              <a:t>Figuras e Tabelas</a:t>
            </a:r>
          </a:p>
          <a:p>
            <a:pPr marL="88485" indent="-88485" defTabSz="54453">
              <a:lnSpc>
                <a:spcPct val="120000"/>
              </a:lnSpc>
              <a:buFont typeface="+mj-lt"/>
              <a:buAutoNum type="alphaLcParenR"/>
            </a:pPr>
            <a:r>
              <a:rPr lang="pt-BR" sz="1400" b="1" dirty="0">
                <a:solidFill>
                  <a:prstClr val="black"/>
                </a:solidFill>
                <a:latin typeface="Trebuchet"/>
              </a:rPr>
              <a:t>Resolução e Qualidade: </a:t>
            </a:r>
            <a:r>
              <a:rPr lang="pt-BR" sz="1400" dirty="0">
                <a:solidFill>
                  <a:prstClr val="black"/>
                </a:solidFill>
                <a:latin typeface="Trebuchet"/>
              </a:rPr>
              <a:t>Use imagens e tabelas com boa resolução (recomendado 300 DPI) para garantir nitidez e evitar distorções.</a:t>
            </a:r>
          </a:p>
          <a:p>
            <a:pPr marL="88485" indent="-88485" defTabSz="54453">
              <a:lnSpc>
                <a:spcPct val="120000"/>
              </a:lnSpc>
              <a:buFont typeface="+mj-lt"/>
              <a:buAutoNum type="alphaLcParenR"/>
            </a:pPr>
            <a:r>
              <a:rPr lang="pt-BR" sz="1400" b="1" dirty="0">
                <a:solidFill>
                  <a:prstClr val="black"/>
                </a:solidFill>
                <a:latin typeface="Trebuchet"/>
              </a:rPr>
              <a:t>Legendas e Numeração:  </a:t>
            </a:r>
            <a:r>
              <a:rPr lang="pt-BR" sz="1400" dirty="0">
                <a:solidFill>
                  <a:prstClr val="black"/>
                </a:solidFill>
                <a:latin typeface="Trebuchet"/>
              </a:rPr>
              <a:t>Coloque legendas claras para cada figura e tabela. As legendas das figuras vão abaixo, e as das tabelas, acima. Numere-as de forma sequencial (</a:t>
            </a:r>
            <a:r>
              <a:rPr lang="pt-BR" sz="1400" dirty="0" err="1">
                <a:solidFill>
                  <a:prstClr val="black"/>
                </a:solidFill>
                <a:latin typeface="Trebuchet"/>
              </a:rPr>
              <a:t>ex</a:t>
            </a:r>
            <a:r>
              <a:rPr lang="pt-BR" sz="1400" dirty="0">
                <a:solidFill>
                  <a:prstClr val="black"/>
                </a:solidFill>
                <a:latin typeface="Trebuchet"/>
              </a:rPr>
              <a:t>: Figura 1, Tabela 1).</a:t>
            </a:r>
          </a:p>
          <a:p>
            <a:pPr marL="88485" indent="-88485" defTabSz="54453">
              <a:lnSpc>
                <a:spcPct val="120000"/>
              </a:lnSpc>
              <a:buFont typeface="+mj-lt"/>
              <a:buAutoNum type="alphaLcParenR"/>
            </a:pPr>
            <a:r>
              <a:rPr lang="pt-BR" sz="1400" b="1" dirty="0">
                <a:solidFill>
                  <a:prstClr val="black"/>
                </a:solidFill>
                <a:latin typeface="Trebuchet"/>
              </a:rPr>
              <a:t>Organização:</a:t>
            </a:r>
            <a:r>
              <a:rPr lang="pt-BR" sz="1400" dirty="0">
                <a:solidFill>
                  <a:prstClr val="black"/>
                </a:solidFill>
                <a:latin typeface="Trebuchet"/>
              </a:rPr>
              <a:t> Organize figuras e tabelas para ocupar o espaço de forma equilibrada, sem sobrecarregar o layout. Ajuste o tamanho para garantir legibilidade.</a:t>
            </a:r>
          </a:p>
          <a:p>
            <a:pPr marL="88485" indent="-88485" defTabSz="54453">
              <a:lnSpc>
                <a:spcPct val="120000"/>
              </a:lnSpc>
              <a:buFont typeface="+mj-lt"/>
              <a:buAutoNum type="alphaLcParenR"/>
            </a:pPr>
            <a:r>
              <a:rPr lang="pt-BR" sz="1400" b="1" dirty="0">
                <a:solidFill>
                  <a:prstClr val="black"/>
                </a:solidFill>
                <a:latin typeface="Trebuchet"/>
              </a:rPr>
              <a:t>Relevância:</a:t>
            </a:r>
            <a:r>
              <a:rPr lang="pt-BR" sz="1400" dirty="0">
                <a:solidFill>
                  <a:prstClr val="black"/>
                </a:solidFill>
                <a:latin typeface="Trebuchet"/>
              </a:rPr>
              <a:t> Inclua apenas figuras e tabelas que agreguem valor. Priorize gráficos e esquemas que expliquem dados ou comparações relevantes.</a:t>
            </a:r>
          </a:p>
          <a:p>
            <a:pPr marL="88485" indent="-88485" defTabSz="54453">
              <a:lnSpc>
                <a:spcPct val="120000"/>
              </a:lnSpc>
              <a:buFont typeface="+mj-lt"/>
              <a:buAutoNum type="alphaLcParenR"/>
            </a:pPr>
            <a:r>
              <a:rPr lang="pt-BR" sz="1400" b="1" dirty="0">
                <a:solidFill>
                  <a:prstClr val="black"/>
                </a:solidFill>
                <a:latin typeface="Trebuchet"/>
              </a:rPr>
              <a:t>Cores:</a:t>
            </a:r>
            <a:r>
              <a:rPr lang="pt-BR" sz="1400" dirty="0">
                <a:solidFill>
                  <a:prstClr val="black"/>
                </a:solidFill>
                <a:latin typeface="Trebuchet"/>
              </a:rPr>
              <a:t> Use cores acessíveis e contrastantes para facilitar a leitura, evitando combinações problemáticas, como vermelho e verde.</a:t>
            </a:r>
          </a:p>
          <a:p>
            <a:pPr defTabSz="54453"/>
            <a:endParaRPr lang="pt-BR" sz="1100" dirty="0">
              <a:solidFill>
                <a:prstClr val="black"/>
              </a:solidFill>
              <a:latin typeface="Trebuchet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3321571-6EC5-4D5E-ABAE-60614C9BEB7E}"/>
              </a:ext>
            </a:extLst>
          </p:cNvPr>
          <p:cNvSpPr txBox="1"/>
          <p:nvPr/>
        </p:nvSpPr>
        <p:spPr>
          <a:xfrm>
            <a:off x="827584" y="304478"/>
            <a:ext cx="7344816" cy="402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4453">
              <a:lnSpc>
                <a:spcPct val="120000"/>
              </a:lnSpc>
            </a:pPr>
            <a:r>
              <a:rPr lang="pt-BR" sz="1800" b="1" dirty="0">
                <a:solidFill>
                  <a:prstClr val="black"/>
                </a:solidFill>
                <a:latin typeface="Trebuchet"/>
              </a:rPr>
              <a:t>Manual de orientação para o uso adequado do </a:t>
            </a:r>
            <a:r>
              <a:rPr lang="pt-BR" sz="1800" b="1" dirty="0" err="1">
                <a:solidFill>
                  <a:prstClr val="black"/>
                </a:solidFill>
                <a:latin typeface="Trebuchet"/>
              </a:rPr>
              <a:t>template</a:t>
            </a:r>
            <a:r>
              <a:rPr lang="pt-BR" sz="1800" dirty="0">
                <a:solidFill>
                  <a:prstClr val="black"/>
                </a:solidFill>
                <a:latin typeface="Trebuche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507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uxograma: Documento 18">
            <a:extLst>
              <a:ext uri="{FF2B5EF4-FFF2-40B4-BE49-F238E27FC236}">
                <a16:creationId xmlns:a16="http://schemas.microsoft.com/office/drawing/2014/main" id="{7029E951-7AB9-4ACA-8ECB-20455965B541}"/>
              </a:ext>
            </a:extLst>
          </p:cNvPr>
          <p:cNvSpPr/>
          <p:nvPr/>
        </p:nvSpPr>
        <p:spPr>
          <a:xfrm rot="16200000">
            <a:off x="-2278043" y="2263097"/>
            <a:ext cx="5143502" cy="617307"/>
          </a:xfrm>
          <a:prstGeom prst="flowChartDocument">
            <a:avLst/>
          </a:prstGeom>
          <a:gradFill>
            <a:gsLst>
              <a:gs pos="0">
                <a:srgbClr val="D8EEC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8BF19A42-AE45-481D-BDE4-E27DCC22BC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t="15858" r="52267" b="10809"/>
          <a:stretch/>
        </p:blipFill>
        <p:spPr>
          <a:xfrm>
            <a:off x="5310578" y="9525"/>
            <a:ext cx="3833422" cy="5133975"/>
          </a:xfrm>
          <a:prstGeom prst="rect">
            <a:avLst/>
          </a:prstGeom>
        </p:spPr>
      </p:pic>
      <p:sp>
        <p:nvSpPr>
          <p:cNvPr id="7" name="Freeform 7"/>
          <p:cNvSpPr/>
          <p:nvPr/>
        </p:nvSpPr>
        <p:spPr>
          <a:xfrm>
            <a:off x="407355" y="2992526"/>
            <a:ext cx="227296" cy="227296"/>
          </a:xfrm>
          <a:custGeom>
            <a:avLst/>
            <a:gdLst/>
            <a:ahLst/>
            <a:cxnLst/>
            <a:rect l="l" t="t" r="r" b="b"/>
            <a:pathLst>
              <a:path w="454592" h="454592">
                <a:moveTo>
                  <a:pt x="0" y="0"/>
                </a:moveTo>
                <a:lnTo>
                  <a:pt x="454592" y="0"/>
                </a:lnTo>
                <a:lnTo>
                  <a:pt x="454592" y="454593"/>
                </a:lnTo>
                <a:lnTo>
                  <a:pt x="0" y="45459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293707" y="280244"/>
            <a:ext cx="454592" cy="468213"/>
          </a:xfrm>
          <a:custGeom>
            <a:avLst/>
            <a:gdLst/>
            <a:ahLst/>
            <a:cxnLst/>
            <a:rect l="l" t="t" r="r" b="b"/>
            <a:pathLst>
              <a:path w="909184" h="936426">
                <a:moveTo>
                  <a:pt x="0" y="0"/>
                </a:moveTo>
                <a:lnTo>
                  <a:pt x="909184" y="0"/>
                </a:lnTo>
                <a:lnTo>
                  <a:pt x="909184" y="936426"/>
                </a:lnTo>
                <a:lnTo>
                  <a:pt x="0" y="93642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5613815" y="1552538"/>
            <a:ext cx="2774609" cy="2774609"/>
          </a:xfrm>
          <a:custGeom>
            <a:avLst/>
            <a:gdLst/>
            <a:ahLst/>
            <a:cxnLst/>
            <a:rect l="l" t="t" r="r" b="b"/>
            <a:pathLst>
              <a:path w="5549218" h="5549218">
                <a:moveTo>
                  <a:pt x="0" y="0"/>
                </a:moveTo>
                <a:lnTo>
                  <a:pt x="5549218" y="0"/>
                </a:lnTo>
                <a:lnTo>
                  <a:pt x="5549218" y="5549218"/>
                </a:lnTo>
                <a:lnTo>
                  <a:pt x="0" y="554921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2710122" y="4210979"/>
            <a:ext cx="715863" cy="836342"/>
          </a:xfrm>
          <a:custGeom>
            <a:avLst/>
            <a:gdLst/>
            <a:ahLst/>
            <a:cxnLst/>
            <a:rect l="l" t="t" r="r" b="b"/>
            <a:pathLst>
              <a:path w="1431725" h="1672684">
                <a:moveTo>
                  <a:pt x="0" y="0"/>
                </a:moveTo>
                <a:lnTo>
                  <a:pt x="1431725" y="0"/>
                </a:lnTo>
                <a:lnTo>
                  <a:pt x="1431725" y="1672684"/>
                </a:lnTo>
                <a:lnTo>
                  <a:pt x="0" y="167268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r="-177787"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424654" y="4253050"/>
            <a:ext cx="708031" cy="752202"/>
          </a:xfrm>
          <a:custGeom>
            <a:avLst/>
            <a:gdLst/>
            <a:ahLst/>
            <a:cxnLst/>
            <a:rect l="l" t="t" r="r" b="b"/>
            <a:pathLst>
              <a:path w="1416061" h="1504403">
                <a:moveTo>
                  <a:pt x="0" y="0"/>
                </a:moveTo>
                <a:lnTo>
                  <a:pt x="1416061" y="0"/>
                </a:lnTo>
                <a:lnTo>
                  <a:pt x="1416061" y="1504402"/>
                </a:lnTo>
                <a:lnTo>
                  <a:pt x="0" y="1504402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839047" y="397641"/>
            <a:ext cx="5526118" cy="2205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34"/>
              </a:lnSpc>
              <a:spcBef>
                <a:spcPct val="0"/>
              </a:spcBef>
            </a:pPr>
            <a:r>
              <a:rPr lang="en-US" sz="1400" b="1" dirty="0" err="1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Encontro</a:t>
            </a:r>
            <a:r>
              <a:rPr lang="en-US" sz="1400" b="1" dirty="0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 da </a:t>
            </a:r>
            <a:r>
              <a:rPr lang="en-US" sz="1400" b="1" dirty="0" err="1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Pós-Graduação</a:t>
            </a:r>
            <a:r>
              <a:rPr lang="en-US" sz="1400" b="1" dirty="0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em</a:t>
            </a:r>
            <a:r>
              <a:rPr lang="en-US" sz="1400" b="1" dirty="0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Tecnologia</a:t>
            </a:r>
            <a:r>
              <a:rPr lang="en-US" sz="1400" b="1" dirty="0">
                <a:solidFill>
                  <a:srgbClr val="000000"/>
                </a:solidFill>
                <a:latin typeface="Trebuchet"/>
                <a:ea typeface="Open Sauce Bold"/>
                <a:cs typeface="Open Sauce Bold"/>
                <a:sym typeface="Open Sauce Bold"/>
              </a:rPr>
              <a:t> de Alimentos - EPGTA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6029559" y="3660971"/>
            <a:ext cx="1926817" cy="4407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64"/>
              </a:lnSpc>
            </a:pPr>
            <a:r>
              <a:rPr lang="en-US" sz="1260" b="1" dirty="0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Limoeiro do Norte - CE</a:t>
            </a:r>
          </a:p>
          <a:p>
            <a:pPr algn="ctr">
              <a:lnSpc>
                <a:spcPts val="1764"/>
              </a:lnSpc>
              <a:spcBef>
                <a:spcPct val="0"/>
              </a:spcBef>
            </a:pPr>
            <a:r>
              <a:rPr lang="en-US" sz="1260" b="1" dirty="0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2024</a:t>
            </a:r>
          </a:p>
        </p:txBody>
      </p:sp>
      <p:sp>
        <p:nvSpPr>
          <p:cNvPr id="14" name="Freeform 14"/>
          <p:cNvSpPr/>
          <p:nvPr/>
        </p:nvSpPr>
        <p:spPr>
          <a:xfrm>
            <a:off x="4003421" y="4210979"/>
            <a:ext cx="844204" cy="836342"/>
          </a:xfrm>
          <a:custGeom>
            <a:avLst/>
            <a:gdLst/>
            <a:ahLst/>
            <a:cxnLst/>
            <a:rect l="l" t="t" r="r" b="b"/>
            <a:pathLst>
              <a:path w="1688408" h="1672684">
                <a:moveTo>
                  <a:pt x="0" y="0"/>
                </a:moveTo>
                <a:lnTo>
                  <a:pt x="1688408" y="0"/>
                </a:lnTo>
                <a:lnTo>
                  <a:pt x="1688408" y="1672684"/>
                </a:lnTo>
                <a:lnTo>
                  <a:pt x="0" y="167268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135556"/>
            </a:stretch>
          </a:blipFill>
        </p:spPr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03E8C811-F708-490E-BE74-F2AEAABDB960}"/>
              </a:ext>
            </a:extLst>
          </p:cNvPr>
          <p:cNvSpPr txBox="1">
            <a:spLocks/>
          </p:cNvSpPr>
          <p:nvPr/>
        </p:nvSpPr>
        <p:spPr>
          <a:xfrm>
            <a:off x="407355" y="1016691"/>
            <a:ext cx="5206460" cy="124462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b="1" cap="all" dirty="0">
                <a:solidFill>
                  <a:schemeClr val="tx1"/>
                </a:solidFill>
                <a:latin typeface="Trebuchet MS" panose="020B0603020202020204" pitchFamily="34" charset="0"/>
                <a:cs typeface="Times New Roman" pitchFamily="18" charset="0"/>
              </a:rPr>
              <a:t>TÍTULO EM PORTUGUÊS, NEGRITO, TAMANHO 20, TIPOGRAFIA EM MANUSCRITO TREBUCHET, LETRAS MAIÚSCULAS, Nomes científicos devem aparecer em itálico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127F34F1-1B88-4E90-84E1-587087DE4404}"/>
              </a:ext>
            </a:extLst>
          </p:cNvPr>
          <p:cNvSpPr txBox="1">
            <a:spLocks/>
          </p:cNvSpPr>
          <p:nvPr/>
        </p:nvSpPr>
        <p:spPr>
          <a:xfrm>
            <a:off x="689067" y="2764872"/>
            <a:ext cx="4675927" cy="71026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171450" indent="-17145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1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200" u="sng" dirty="0">
                <a:latin typeface="Trebuchet MS" panose="020B0603020202020204" pitchFamily="34" charset="0"/>
                <a:cs typeface="Times New Roman" pitchFamily="18" charset="0"/>
              </a:rPr>
              <a:t>Nome e sobrenome do primeiro autor*, Nome e sobrenome do segundo autor, Nome e sobrenome do terceiro autor, Nome e sobrenome do quarto autor, Nome e sobrenome do quinto autor, </a:t>
            </a:r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8E066BE5-DBC7-4912-9A95-DF01C60B5982}"/>
              </a:ext>
            </a:extLst>
          </p:cNvPr>
          <p:cNvSpPr txBox="1">
            <a:spLocks/>
          </p:cNvSpPr>
          <p:nvPr/>
        </p:nvSpPr>
        <p:spPr>
          <a:xfrm>
            <a:off x="775773" y="3492707"/>
            <a:ext cx="4534805" cy="425434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171450" indent="-17145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100" indent="-1143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200" u="sng" dirty="0" err="1">
                <a:latin typeface="Trebuchet MS" panose="020B0603020202020204" pitchFamily="34" charset="0"/>
                <a:cs typeface="Times New Roman" pitchFamily="18" charset="0"/>
              </a:rPr>
              <a:t>Email</a:t>
            </a:r>
            <a:r>
              <a:rPr lang="pt-BR" sz="1200" u="sng" dirty="0">
                <a:latin typeface="Trebuchet MS" panose="020B0603020202020204" pitchFamily="34" charset="0"/>
                <a:cs typeface="Times New Roman" pitchFamily="18" charset="0"/>
              </a:rPr>
              <a:t> primeiro autor*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00675C32-0E16-49FA-AB97-69A8C15DCDF6}"/>
              </a:ext>
            </a:extLst>
          </p:cNvPr>
          <p:cNvSpPr/>
          <p:nvPr/>
        </p:nvSpPr>
        <p:spPr>
          <a:xfrm rot="16200000">
            <a:off x="-2278043" y="2263095"/>
            <a:ext cx="5143499" cy="617307"/>
          </a:xfrm>
          <a:prstGeom prst="flowChartDocument">
            <a:avLst/>
          </a:prstGeom>
          <a:gradFill>
            <a:gsLst>
              <a:gs pos="0">
                <a:srgbClr val="D8EEC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9336F0A2-DEA6-4826-AAA1-99D3DE832A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096"/>
          <a:stretch/>
        </p:blipFill>
        <p:spPr>
          <a:xfrm>
            <a:off x="1243568" y="0"/>
            <a:ext cx="6656864" cy="925583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>
            <a:off x="0" y="4917649"/>
            <a:ext cx="9144000" cy="225851"/>
          </a:xfrm>
          <a:prstGeom prst="rect">
            <a:avLst/>
          </a:prstGeom>
          <a:solidFill>
            <a:srgbClr val="F1EEEE"/>
          </a:solidFill>
        </p:spPr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97CAAD0-95A6-407B-ADA4-B3EC7F2210AF}"/>
              </a:ext>
            </a:extLst>
          </p:cNvPr>
          <p:cNvSpPr/>
          <p:nvPr/>
        </p:nvSpPr>
        <p:spPr>
          <a:xfrm>
            <a:off x="3518715" y="49372"/>
            <a:ext cx="2106570" cy="4308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latin typeface="Trebuchet"/>
              </a:rPr>
              <a:t>Introdução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310324CF-3E09-432F-BC90-7C49D5B66BB5}"/>
              </a:ext>
            </a:extLst>
          </p:cNvPr>
          <p:cNvSpPr txBox="1">
            <a:spLocks/>
          </p:cNvSpPr>
          <p:nvPr/>
        </p:nvSpPr>
        <p:spPr>
          <a:xfrm>
            <a:off x="323528" y="1131588"/>
            <a:ext cx="8496944" cy="2880320"/>
          </a:xfrm>
          <a:prstGeom prst="rect">
            <a:avLst/>
          </a:prstGeom>
        </p:spPr>
        <p:txBody>
          <a:bodyPr numCol="1"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62025">
              <a:lnSpc>
                <a:spcPct val="100000"/>
              </a:lnSpc>
            </a:pPr>
            <a:r>
              <a:rPr lang="pt-BR" sz="1600" b="1" dirty="0">
                <a:latin typeface="Trebuchet MS" panose="020B0603020202020204" pitchFamily="34" charset="0"/>
                <a:cs typeface="Arial" panose="020B0604020202020204" pitchFamily="34" charset="0"/>
              </a:rPr>
              <a:t>	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Excepteur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obcaecat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cupiditat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non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proident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sunt in culpa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qui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officia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deserunt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mollit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id est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00675C32-0E16-49FA-AB97-69A8C15DCDF6}"/>
              </a:ext>
            </a:extLst>
          </p:cNvPr>
          <p:cNvSpPr/>
          <p:nvPr/>
        </p:nvSpPr>
        <p:spPr>
          <a:xfrm rot="16200000">
            <a:off x="-2278043" y="2263095"/>
            <a:ext cx="5143499" cy="617307"/>
          </a:xfrm>
          <a:prstGeom prst="flowChartDocument">
            <a:avLst/>
          </a:prstGeom>
          <a:gradFill>
            <a:gsLst>
              <a:gs pos="0">
                <a:srgbClr val="D8EEC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9336F0A2-DEA6-4826-AAA1-99D3DE832A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096"/>
          <a:stretch/>
        </p:blipFill>
        <p:spPr>
          <a:xfrm>
            <a:off x="1243568" y="0"/>
            <a:ext cx="6656864" cy="925583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>
            <a:off x="0" y="4917649"/>
            <a:ext cx="9144000" cy="225851"/>
          </a:xfrm>
          <a:prstGeom prst="rect">
            <a:avLst/>
          </a:prstGeom>
          <a:solidFill>
            <a:srgbClr val="F1EEEE"/>
          </a:solidFill>
        </p:spPr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310324CF-3E09-432F-BC90-7C49D5B66BB5}"/>
              </a:ext>
            </a:extLst>
          </p:cNvPr>
          <p:cNvSpPr txBox="1">
            <a:spLocks/>
          </p:cNvSpPr>
          <p:nvPr/>
        </p:nvSpPr>
        <p:spPr>
          <a:xfrm>
            <a:off x="323528" y="1131588"/>
            <a:ext cx="8496944" cy="2880320"/>
          </a:xfrm>
          <a:prstGeom prst="rect">
            <a:avLst/>
          </a:prstGeom>
        </p:spPr>
        <p:txBody>
          <a:bodyPr numCol="1"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62025">
              <a:lnSpc>
                <a:spcPct val="100000"/>
              </a:lnSpc>
            </a:pPr>
            <a:r>
              <a:rPr lang="pt-BR" sz="1600" b="1" dirty="0">
                <a:latin typeface="Trebuchet MS" panose="020B0603020202020204" pitchFamily="34" charset="0"/>
                <a:cs typeface="Arial" panose="020B0604020202020204" pitchFamily="34" charset="0"/>
              </a:rPr>
              <a:t>	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Excepteur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obcaecat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cupiditat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non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proident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sunt in culpa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qui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officia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deserunt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mollit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id est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F2A34D43-D66A-4CD5-8D98-CFB51D088F12}"/>
              </a:ext>
            </a:extLst>
          </p:cNvPr>
          <p:cNvSpPr/>
          <p:nvPr/>
        </p:nvSpPr>
        <p:spPr>
          <a:xfrm>
            <a:off x="2969420" y="65158"/>
            <a:ext cx="32020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"/>
              </a:rPr>
              <a:t>Material e métodos </a:t>
            </a:r>
          </a:p>
        </p:txBody>
      </p:sp>
    </p:spTree>
    <p:extLst>
      <p:ext uri="{BB962C8B-B14F-4D97-AF65-F5344CB8AC3E}">
        <p14:creationId xmlns:p14="http://schemas.microsoft.com/office/powerpoint/2010/main" val="193567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00675C32-0E16-49FA-AB97-69A8C15DCDF6}"/>
              </a:ext>
            </a:extLst>
          </p:cNvPr>
          <p:cNvSpPr/>
          <p:nvPr/>
        </p:nvSpPr>
        <p:spPr>
          <a:xfrm rot="16200000">
            <a:off x="-2278043" y="2263095"/>
            <a:ext cx="5143499" cy="617307"/>
          </a:xfrm>
          <a:prstGeom prst="flowChartDocument">
            <a:avLst/>
          </a:prstGeom>
          <a:gradFill>
            <a:gsLst>
              <a:gs pos="0">
                <a:srgbClr val="D8EEC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9336F0A2-DEA6-4826-AAA1-99D3DE832A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096"/>
          <a:stretch/>
        </p:blipFill>
        <p:spPr>
          <a:xfrm>
            <a:off x="1243568" y="0"/>
            <a:ext cx="6656864" cy="925583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>
            <a:off x="0" y="4917649"/>
            <a:ext cx="9144000" cy="225851"/>
          </a:xfrm>
          <a:prstGeom prst="rect">
            <a:avLst/>
          </a:prstGeom>
          <a:solidFill>
            <a:srgbClr val="F1EEEE"/>
          </a:solidFill>
        </p:spPr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310324CF-3E09-432F-BC90-7C49D5B66BB5}"/>
              </a:ext>
            </a:extLst>
          </p:cNvPr>
          <p:cNvSpPr txBox="1">
            <a:spLocks/>
          </p:cNvSpPr>
          <p:nvPr/>
        </p:nvSpPr>
        <p:spPr>
          <a:xfrm>
            <a:off x="323528" y="1131588"/>
            <a:ext cx="8496944" cy="2880320"/>
          </a:xfrm>
          <a:prstGeom prst="rect">
            <a:avLst/>
          </a:prstGeom>
        </p:spPr>
        <p:txBody>
          <a:bodyPr numCol="1"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62025">
              <a:lnSpc>
                <a:spcPct val="100000"/>
              </a:lnSpc>
            </a:pPr>
            <a:r>
              <a:rPr lang="pt-BR" sz="1600" b="1" dirty="0">
                <a:latin typeface="Trebuchet MS" panose="020B0603020202020204" pitchFamily="34" charset="0"/>
                <a:cs typeface="Arial" panose="020B0604020202020204" pitchFamily="34" charset="0"/>
              </a:rPr>
              <a:t>	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Excepteur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obcaecat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cupiditat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non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proident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sunt in culpa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qui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officia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deserunt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mollit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id est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5D8B429F-8851-4C23-8F88-0899827FA0C8}"/>
              </a:ext>
            </a:extLst>
          </p:cNvPr>
          <p:cNvSpPr/>
          <p:nvPr/>
        </p:nvSpPr>
        <p:spPr>
          <a:xfrm>
            <a:off x="2969420" y="65158"/>
            <a:ext cx="32020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"/>
              </a:rPr>
              <a:t>Resultados 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"/>
              </a:rPr>
              <a:t>discussão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"/>
            </a:endParaRPr>
          </a:p>
        </p:txBody>
      </p:sp>
    </p:spTree>
    <p:extLst>
      <p:ext uri="{BB962C8B-B14F-4D97-AF65-F5344CB8AC3E}">
        <p14:creationId xmlns:p14="http://schemas.microsoft.com/office/powerpoint/2010/main" val="240929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00675C32-0E16-49FA-AB97-69A8C15DCDF6}"/>
              </a:ext>
            </a:extLst>
          </p:cNvPr>
          <p:cNvSpPr/>
          <p:nvPr/>
        </p:nvSpPr>
        <p:spPr>
          <a:xfrm rot="16200000">
            <a:off x="-2278043" y="2263095"/>
            <a:ext cx="5143499" cy="617307"/>
          </a:xfrm>
          <a:prstGeom prst="flowChartDocument">
            <a:avLst/>
          </a:prstGeom>
          <a:gradFill>
            <a:gsLst>
              <a:gs pos="0">
                <a:srgbClr val="D8EEC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9336F0A2-DEA6-4826-AAA1-99D3DE832A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096"/>
          <a:stretch/>
        </p:blipFill>
        <p:spPr>
          <a:xfrm>
            <a:off x="1243568" y="0"/>
            <a:ext cx="6656864" cy="925583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>
            <a:off x="0" y="4917649"/>
            <a:ext cx="9144000" cy="225851"/>
          </a:xfrm>
          <a:prstGeom prst="rect">
            <a:avLst/>
          </a:prstGeom>
          <a:solidFill>
            <a:srgbClr val="F1EEEE"/>
          </a:solidFill>
        </p:spPr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310324CF-3E09-432F-BC90-7C49D5B66BB5}"/>
              </a:ext>
            </a:extLst>
          </p:cNvPr>
          <p:cNvSpPr txBox="1">
            <a:spLocks/>
          </p:cNvSpPr>
          <p:nvPr/>
        </p:nvSpPr>
        <p:spPr>
          <a:xfrm>
            <a:off x="323528" y="1131588"/>
            <a:ext cx="8496944" cy="2880320"/>
          </a:xfrm>
          <a:prstGeom prst="rect">
            <a:avLst/>
          </a:prstGeom>
        </p:spPr>
        <p:txBody>
          <a:bodyPr numCol="1"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62025">
              <a:lnSpc>
                <a:spcPct val="100000"/>
              </a:lnSpc>
            </a:pPr>
            <a:r>
              <a:rPr lang="pt-BR" sz="1600" b="1" dirty="0">
                <a:latin typeface="Trebuchet MS" panose="020B0603020202020204" pitchFamily="34" charset="0"/>
                <a:cs typeface="Arial" panose="020B0604020202020204" pitchFamily="34" charset="0"/>
              </a:rPr>
              <a:t>	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Excepteur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obcaecat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cupiditat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non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proident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sunt in culpa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qui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officia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deserunt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mollit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id est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8C199B7-9B3A-4680-B22E-232328F5D29F}"/>
              </a:ext>
            </a:extLst>
          </p:cNvPr>
          <p:cNvSpPr/>
          <p:nvPr/>
        </p:nvSpPr>
        <p:spPr>
          <a:xfrm>
            <a:off x="2969420" y="65158"/>
            <a:ext cx="32020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"/>
              </a:rPr>
              <a:t>Conclusões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"/>
            </a:endParaRPr>
          </a:p>
        </p:txBody>
      </p:sp>
    </p:spTree>
    <p:extLst>
      <p:ext uri="{BB962C8B-B14F-4D97-AF65-F5344CB8AC3E}">
        <p14:creationId xmlns:p14="http://schemas.microsoft.com/office/powerpoint/2010/main" val="1391816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00675C32-0E16-49FA-AB97-69A8C15DCDF6}"/>
              </a:ext>
            </a:extLst>
          </p:cNvPr>
          <p:cNvSpPr/>
          <p:nvPr/>
        </p:nvSpPr>
        <p:spPr>
          <a:xfrm rot="16200000">
            <a:off x="-2278043" y="2263095"/>
            <a:ext cx="5143499" cy="617307"/>
          </a:xfrm>
          <a:prstGeom prst="flowChartDocument">
            <a:avLst/>
          </a:prstGeom>
          <a:gradFill>
            <a:gsLst>
              <a:gs pos="0">
                <a:srgbClr val="D8EEC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9336F0A2-DEA6-4826-AAA1-99D3DE832A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096"/>
          <a:stretch/>
        </p:blipFill>
        <p:spPr>
          <a:xfrm>
            <a:off x="1243568" y="0"/>
            <a:ext cx="6656864" cy="925583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>
            <a:off x="0" y="4917649"/>
            <a:ext cx="9144000" cy="225851"/>
          </a:xfrm>
          <a:prstGeom prst="rect">
            <a:avLst/>
          </a:prstGeom>
          <a:solidFill>
            <a:srgbClr val="F1EEEE"/>
          </a:solidFill>
        </p:spPr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310324CF-3E09-432F-BC90-7C49D5B66BB5}"/>
              </a:ext>
            </a:extLst>
          </p:cNvPr>
          <p:cNvSpPr txBox="1">
            <a:spLocks/>
          </p:cNvSpPr>
          <p:nvPr/>
        </p:nvSpPr>
        <p:spPr>
          <a:xfrm>
            <a:off x="323528" y="1131588"/>
            <a:ext cx="8496944" cy="2880320"/>
          </a:xfrm>
          <a:prstGeom prst="rect">
            <a:avLst/>
          </a:prstGeom>
        </p:spPr>
        <p:txBody>
          <a:bodyPr numCol="1"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62025">
              <a:lnSpc>
                <a:spcPct val="100000"/>
              </a:lnSpc>
            </a:pPr>
            <a:r>
              <a:rPr lang="pt-BR" sz="1600" b="1" dirty="0">
                <a:latin typeface="Trebuchet MS" panose="020B0603020202020204" pitchFamily="34" charset="0"/>
                <a:cs typeface="Arial" panose="020B0604020202020204" pitchFamily="34" charset="0"/>
              </a:rPr>
              <a:t>	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Excepteur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obcaecat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cupiditat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non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proident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sunt in culpa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qui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officia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deserunt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mollit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id est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944D95D-E0D6-43DF-B559-7FD74794519D}"/>
              </a:ext>
            </a:extLst>
          </p:cNvPr>
          <p:cNvSpPr/>
          <p:nvPr/>
        </p:nvSpPr>
        <p:spPr>
          <a:xfrm>
            <a:off x="2969420" y="65158"/>
            <a:ext cx="32020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"/>
              </a:rPr>
              <a:t>Agradecimentos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"/>
            </a:endParaRPr>
          </a:p>
        </p:txBody>
      </p:sp>
    </p:spTree>
    <p:extLst>
      <p:ext uri="{BB962C8B-B14F-4D97-AF65-F5344CB8AC3E}">
        <p14:creationId xmlns:p14="http://schemas.microsoft.com/office/powerpoint/2010/main" val="2784793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F0C788D-D965-4997-9137-11B3E65159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096"/>
          <a:stretch/>
        </p:blipFill>
        <p:spPr>
          <a:xfrm>
            <a:off x="1243568" y="0"/>
            <a:ext cx="6656864" cy="925583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865AB5A4-23C4-4807-A71B-F93B101EC117}"/>
              </a:ext>
            </a:extLst>
          </p:cNvPr>
          <p:cNvSpPr/>
          <p:nvPr/>
        </p:nvSpPr>
        <p:spPr>
          <a:xfrm>
            <a:off x="2969420" y="65158"/>
            <a:ext cx="32020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latin typeface="Trebuchet"/>
              </a:rPr>
              <a:t>Referências</a:t>
            </a:r>
            <a:endParaRPr lang="en-US" sz="2400" b="1" dirty="0">
              <a:latin typeface="Trebuchet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AD90D673-F41D-4C4C-B743-A2CBB9DBB02C}"/>
              </a:ext>
            </a:extLst>
          </p:cNvPr>
          <p:cNvSpPr txBox="1">
            <a:spLocks/>
          </p:cNvSpPr>
          <p:nvPr/>
        </p:nvSpPr>
        <p:spPr>
          <a:xfrm>
            <a:off x="323528" y="1131588"/>
            <a:ext cx="8496944" cy="2880320"/>
          </a:xfrm>
          <a:prstGeom prst="rect">
            <a:avLst/>
          </a:prstGeom>
        </p:spPr>
        <p:txBody>
          <a:bodyPr numCol="1"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62025">
              <a:lnSpc>
                <a:spcPct val="100000"/>
              </a:lnSpc>
            </a:pPr>
            <a:r>
              <a:rPr lang="pt-BR" sz="1600" b="1" dirty="0">
                <a:latin typeface="Trebuchet MS" panose="020B0603020202020204" pitchFamily="34" charset="0"/>
                <a:cs typeface="Arial" panose="020B0604020202020204" pitchFamily="34" charset="0"/>
              </a:rPr>
              <a:t>	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Excepteur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obcaecat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cupiditat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non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proident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sunt in culpa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qui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officia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deserunt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mollit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id est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amet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adipisci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sed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eiusmod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incidunt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labore et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ad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minim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veniam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nostrum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exercitationem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ullam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corporis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suscipit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laboriosam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nisi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ut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aliquid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ex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ea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commodi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consequatur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Quis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aute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iure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reprehenderit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in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voluptate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velit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esse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cillum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dolore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eu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fugiat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nulla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pariatur</a:t>
            </a:r>
            <a:r>
              <a:rPr lang="pt-BR" sz="1600" dirty="0">
                <a:latin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917989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Personalizada 1">
      <a:majorFont>
        <a:latin typeface="Minion Pro Med"/>
        <a:ea typeface=""/>
        <a:cs typeface=""/>
      </a:majorFont>
      <a:minorFont>
        <a:latin typeface="Minion Pro Med"/>
        <a:ea typeface=""/>
        <a:cs typeface="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1953</TotalTime>
  <Words>1128</Words>
  <Application>Microsoft Office PowerPoint</Application>
  <PresentationFormat>Apresentação na tela (16:9)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Calibri Light</vt:lpstr>
      <vt:lpstr>Minion Pro Med</vt:lpstr>
      <vt:lpstr>Open Sauce Bold</vt:lpstr>
      <vt:lpstr>Trebuchet</vt:lpstr>
      <vt:lpstr>Trebuchet MS</vt:lpstr>
      <vt:lpstr>Wingdings</vt:lpstr>
      <vt:lpstr>Retrospectiva</vt:lpstr>
      <vt:lpstr>Office Theme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NUTRITIONAL COMPOSITION, BIOACTIVE COMPOUNDS AND ANTIOXIDANT ACTIVITY OF MUNGUBA (Pachira aquatica) SEEDs</dc:title>
  <dc:creator>laercio</dc:creator>
  <cp:lastModifiedBy>Laercio Galvão Maciel</cp:lastModifiedBy>
  <cp:revision>136</cp:revision>
  <dcterms:created xsi:type="dcterms:W3CDTF">2019-10-09T13:18:34Z</dcterms:created>
  <dcterms:modified xsi:type="dcterms:W3CDTF">2024-10-09T20:22:50Z</dcterms:modified>
</cp:coreProperties>
</file>